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9"/>
  </p:notesMasterIdLst>
  <p:sldIdLst>
    <p:sldId id="256" r:id="rId2"/>
    <p:sldId id="258" r:id="rId3"/>
    <p:sldId id="257" r:id="rId4"/>
    <p:sldId id="265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Frank Ruhl Libre" pitchFamily="2" charset="-79"/>
      <p:regular r:id="rId10"/>
      <p:bold r:id="rId11"/>
    </p:embeddedFon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SemiBold" panose="020F0502020204030204" pitchFamily="34" charset="0"/>
      <p:regular r:id="rId16"/>
      <p:bold r:id="rId17"/>
      <p:italic r:id="rId18"/>
      <p:boldItalic r:id="rId19"/>
    </p:embeddedFont>
    <p:embeddedFont>
      <p:font typeface="Nunito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717"/>
  </p:normalViewPr>
  <p:slideViewPr>
    <p:cSldViewPr snapToGrid="0">
      <p:cViewPr varScale="1">
        <p:scale>
          <a:sx n="147" d="100"/>
          <a:sy n="147" d="100"/>
        </p:scale>
        <p:origin x="6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6743487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6743487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AA75568B-A0AB-173C-629E-B12F3700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6743487f_0_51:notes">
            <a:extLst>
              <a:ext uri="{FF2B5EF4-FFF2-40B4-BE49-F238E27FC236}">
                <a16:creationId xmlns:a16="http://schemas.microsoft.com/office/drawing/2014/main" id="{F5F09285-2983-2E22-D4B3-39188CC68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6743487f_0_51:notes">
            <a:extLst>
              <a:ext uri="{FF2B5EF4-FFF2-40B4-BE49-F238E27FC236}">
                <a16:creationId xmlns:a16="http://schemas.microsoft.com/office/drawing/2014/main" id="{DBBBD4A8-0E84-51EF-70C2-554586310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5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743487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743487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71" name="Google Shape;71;p12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5" descr="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4" name="Google Shape;34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7" name="Google Shape;47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2" name="Google Shape;52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0" name="Google Shape;60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nyudatascienc-krr7510/shared_invite/zt-30ks9g2rp-eqN4t3GsXd9~0~Uih7J_V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git%20clone%20https:/github.com/rohnnie/NYU-Data-Science-Bootcamp-Spring-2025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00347" y="1774200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Data Science Bootcamp </a:t>
            </a:r>
            <a:endParaRPr sz="3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Spring ’25</a:t>
            </a:r>
            <a:endParaRPr sz="3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8;p20">
            <a:extLst>
              <a:ext uri="{FF2B5EF4-FFF2-40B4-BE49-F238E27FC236}">
                <a16:creationId xmlns:a16="http://schemas.microsoft.com/office/drawing/2014/main" id="{DD52EB2A-9570-0A96-30C2-D545BBE09D87}"/>
              </a:ext>
            </a:extLst>
          </p:cNvPr>
          <p:cNvSpPr txBox="1"/>
          <p:nvPr/>
        </p:nvSpPr>
        <p:spPr>
          <a:xfrm>
            <a:off x="243561" y="197759"/>
            <a:ext cx="865687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57068C"/>
              </a:buClr>
              <a:buSzPts val="4800"/>
            </a:pPr>
            <a:r>
              <a:rPr lang="en" sz="3000" b="1" dirty="0">
                <a:solidFill>
                  <a:srgbClr val="57068C"/>
                </a:solidFill>
                <a:latin typeface="Frank Ruhl Libre"/>
                <a:cs typeface="Frank Ruhl Libre"/>
                <a:sym typeface="Montserrat"/>
              </a:rPr>
              <a:t>Data Analyst vs Data Engineer vs Data Scientist </a:t>
            </a:r>
            <a:endParaRPr sz="3000" b="1" dirty="0">
              <a:solidFill>
                <a:srgbClr val="57068C"/>
              </a:solidFill>
              <a:latin typeface="Frank Ruhl Libre"/>
              <a:cs typeface="Frank Ruhl Libre"/>
              <a:sym typeface="Montserra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153453-7936-19AC-5E94-82C80499494B}"/>
              </a:ext>
            </a:extLst>
          </p:cNvPr>
          <p:cNvCxnSpPr>
            <a:cxnSpLocks/>
          </p:cNvCxnSpPr>
          <p:nvPr/>
        </p:nvCxnSpPr>
        <p:spPr>
          <a:xfrm>
            <a:off x="2899954" y="817018"/>
            <a:ext cx="0" cy="42169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2ED59C-54AF-E479-BC4C-33C58D2552E6}"/>
              </a:ext>
            </a:extLst>
          </p:cNvPr>
          <p:cNvCxnSpPr>
            <a:cxnSpLocks/>
          </p:cNvCxnSpPr>
          <p:nvPr/>
        </p:nvCxnSpPr>
        <p:spPr>
          <a:xfrm>
            <a:off x="5830389" y="817018"/>
            <a:ext cx="0" cy="42169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Google Shape;133;p22">
            <a:extLst>
              <a:ext uri="{FF2B5EF4-FFF2-40B4-BE49-F238E27FC236}">
                <a16:creationId xmlns:a16="http://schemas.microsoft.com/office/drawing/2014/main" id="{E811F53A-A5C1-2819-EED9-343F95683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530" y="819476"/>
            <a:ext cx="1788461" cy="39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</a:rPr>
              <a:t>Data Analyst</a:t>
            </a:r>
            <a:endParaRPr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Google Shape;133;p22">
            <a:extLst>
              <a:ext uri="{FF2B5EF4-FFF2-40B4-BE49-F238E27FC236}">
                <a16:creationId xmlns:a16="http://schemas.microsoft.com/office/drawing/2014/main" id="{604034EA-F642-2290-BBBB-1B7D304B3442}"/>
              </a:ext>
            </a:extLst>
          </p:cNvPr>
          <p:cNvSpPr txBox="1">
            <a:spLocks/>
          </p:cNvSpPr>
          <p:nvPr/>
        </p:nvSpPr>
        <p:spPr>
          <a:xfrm>
            <a:off x="3342666" y="819476"/>
            <a:ext cx="192023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Data Engineer</a:t>
            </a:r>
          </a:p>
        </p:txBody>
      </p:sp>
      <p:sp>
        <p:nvSpPr>
          <p:cNvPr id="13" name="Google Shape;133;p22">
            <a:extLst>
              <a:ext uri="{FF2B5EF4-FFF2-40B4-BE49-F238E27FC236}">
                <a16:creationId xmlns:a16="http://schemas.microsoft.com/office/drawing/2014/main" id="{0A3C39FB-F487-C798-736A-8229C449D4F6}"/>
              </a:ext>
            </a:extLst>
          </p:cNvPr>
          <p:cNvSpPr txBox="1">
            <a:spLocks/>
          </p:cNvSpPr>
          <p:nvPr/>
        </p:nvSpPr>
        <p:spPr>
          <a:xfrm>
            <a:off x="6414190" y="817018"/>
            <a:ext cx="1788461" cy="39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Data Scientist</a:t>
            </a:r>
          </a:p>
        </p:txBody>
      </p:sp>
      <p:pic>
        <p:nvPicPr>
          <p:cNvPr id="1026" name="Picture 2" descr="Scientist Woman - Free people icons">
            <a:extLst>
              <a:ext uri="{FF2B5EF4-FFF2-40B4-BE49-F238E27FC236}">
                <a16:creationId xmlns:a16="http://schemas.microsoft.com/office/drawing/2014/main" id="{565DFBD6-C683-68EA-591B-1C6F0C8A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34" y="1234950"/>
            <a:ext cx="1223371" cy="12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Scientist Icon Royalty-Free Images, Stock Photos &amp; Pictures |  Shutterstock">
            <a:extLst>
              <a:ext uri="{FF2B5EF4-FFF2-40B4-BE49-F238E27FC236}">
                <a16:creationId xmlns:a16="http://schemas.microsoft.com/office/drawing/2014/main" id="{9E52FE99-D977-977E-5651-B361917C8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8784" r="10826" b="11998"/>
          <a:stretch/>
        </p:blipFill>
        <p:spPr bwMode="auto">
          <a:xfrm>
            <a:off x="808572" y="1167221"/>
            <a:ext cx="1314977" cy="13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 Engineer Icon Vector Art, Icons, and Graphics for Free Download">
            <a:extLst>
              <a:ext uri="{FF2B5EF4-FFF2-40B4-BE49-F238E27FC236}">
                <a16:creationId xmlns:a16="http://schemas.microsoft.com/office/drawing/2014/main" id="{4008D337-B51F-D5AF-604E-3E69C7D3C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047" y="1167221"/>
            <a:ext cx="1301470" cy="130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11E8F7-3AD4-1B36-8BE8-96D67CDE6DB3}"/>
              </a:ext>
            </a:extLst>
          </p:cNvPr>
          <p:cNvSpPr txBox="1"/>
          <p:nvPr/>
        </p:nvSpPr>
        <p:spPr>
          <a:xfrm>
            <a:off x="203011" y="2530930"/>
            <a:ext cx="26154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A data analyst is responsible for collecting, organizing, and analyzing data to identify patterns and insights that can be used to make data-driven decisions.</a:t>
            </a:r>
          </a:p>
          <a:p>
            <a:endParaRPr lang="en-US" dirty="0">
              <a:solidFill>
                <a:srgbClr val="273239"/>
              </a:solidFill>
              <a:latin typeface="Nunito" panose="020F0502020204030204" pitchFamily="34" charset="0"/>
            </a:endParaRPr>
          </a:p>
          <a:p>
            <a:r>
              <a:rPr lang="en-US" dirty="0">
                <a:solidFill>
                  <a:srgbClr val="273239"/>
                </a:solidFill>
                <a:latin typeface="Nunito" panose="020F0502020204030204" pitchFamily="34" charset="0"/>
              </a:rPr>
              <a:t>Skills: Python, SQL, Data Visualization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7DB71-F6DD-EBF4-B96A-0A18069CF4EE}"/>
              </a:ext>
            </a:extLst>
          </p:cNvPr>
          <p:cNvSpPr txBox="1"/>
          <p:nvPr/>
        </p:nvSpPr>
        <p:spPr>
          <a:xfrm>
            <a:off x="3010104" y="2571750"/>
            <a:ext cx="28433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 data engineer is responsible for designing and implementing the infrastructure and tools needed to collect, store, and process large amounts of data. </a:t>
            </a:r>
          </a:p>
          <a:p>
            <a:endParaRPr lang="en-US" dirty="0">
              <a:solidFill>
                <a:srgbClr val="273239"/>
              </a:solidFill>
              <a:latin typeface="Nunito" pitchFamily="2" charset="77"/>
            </a:endParaRPr>
          </a:p>
          <a:p>
            <a:r>
              <a:rPr lang="en-US" dirty="0">
                <a:solidFill>
                  <a:srgbClr val="273239"/>
                </a:solidFill>
                <a:latin typeface="Nunito" pitchFamily="2" charset="77"/>
              </a:rPr>
              <a:t>Skills: 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Python, ETL &amp; Data Modeling, Big Data Technologies, SQL , Data Storage, Data Pipeline Tools.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8CFCEF-3E4A-F654-393C-A003651BA4B2}"/>
              </a:ext>
            </a:extLst>
          </p:cNvPr>
          <p:cNvSpPr txBox="1"/>
          <p:nvPr/>
        </p:nvSpPr>
        <p:spPr>
          <a:xfrm>
            <a:off x="5853449" y="2571750"/>
            <a:ext cx="315991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 data scientist is responsible for collecting, analyzing, and interpreting complex data sets using statistical and ML techniques. A data scientist works with a wide variety of data</a:t>
            </a:r>
            <a:r>
              <a:rPr lang="en-US" dirty="0">
                <a:solidFill>
                  <a:srgbClr val="273239"/>
                </a:solidFill>
                <a:latin typeface="Nunito" pitchFamily="2" charset="77"/>
              </a:rPr>
              <a:t> 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and is responsible for finding patterns</a:t>
            </a:r>
            <a:r>
              <a:rPr lang="en-US" dirty="0">
                <a:solidFill>
                  <a:srgbClr val="273239"/>
                </a:solidFill>
                <a:latin typeface="Nunito" pitchFamily="2" charset="77"/>
              </a:rPr>
              <a:t> 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and insights that can be used to drive business decisions.</a:t>
            </a:r>
          </a:p>
          <a:p>
            <a:endParaRPr lang="en-US" dirty="0">
              <a:solidFill>
                <a:srgbClr val="273239"/>
              </a:solidFill>
              <a:latin typeface="Nunito" pitchFamily="2" charset="77"/>
            </a:endParaRPr>
          </a:p>
          <a:p>
            <a:r>
              <a:rPr lang="en-US" dirty="0">
                <a:solidFill>
                  <a:srgbClr val="273239"/>
                </a:solidFill>
                <a:latin typeface="Nunito" pitchFamily="2" charset="77"/>
              </a:rPr>
              <a:t>Skills: 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Python, Machine Learning Data Visualization, Big </a:t>
            </a:r>
            <a:r>
              <a:rPr lang="en-US" b="0" i="0" u="none" strike="noStrike" dirty="0" err="1">
                <a:solidFill>
                  <a:srgbClr val="273239"/>
                </a:solidFill>
                <a:effectLst/>
                <a:latin typeface="Nunito" pitchFamily="2" charset="77"/>
              </a:rPr>
              <a:t>Datam</a:t>
            </a:r>
            <a:r>
              <a:rPr lang="en-US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 SQL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60700" y="26305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Bootcamp Timeline</a:t>
            </a:r>
            <a:endParaRPr sz="18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7150"/>
            <a:ext cx="8096020" cy="188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59025"/>
            <a:ext cx="7391793" cy="19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075" y="3221600"/>
            <a:ext cx="1054125" cy="10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5A0E9D4D-2674-06BF-0C9E-F899660B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>
            <a:extLst>
              <a:ext uri="{FF2B5EF4-FFF2-40B4-BE49-F238E27FC236}">
                <a16:creationId xmlns:a16="http://schemas.microsoft.com/office/drawing/2014/main" id="{03DF8074-0521-5997-2C28-EEA812A659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6850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Logistics</a:t>
            </a:r>
            <a:endParaRPr sz="3000" dirty="0"/>
          </a:p>
        </p:txBody>
      </p:sp>
      <p:sp>
        <p:nvSpPr>
          <p:cNvPr id="127" name="Google Shape;127;p21">
            <a:extLst>
              <a:ext uri="{FF2B5EF4-FFF2-40B4-BE49-F238E27FC236}">
                <a16:creationId xmlns:a16="http://schemas.microsoft.com/office/drawing/2014/main" id="{4F532425-9C13-E2E8-52E5-4C380EC26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7687800" cy="26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Join the</a:t>
            </a:r>
            <a:r>
              <a:rPr lang="en" sz="19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SLACK</a:t>
            </a: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community – Perfect place to ask your questions and discuss interesting problems and find project teammates.</a:t>
            </a:r>
            <a:endParaRPr sz="19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Visit the</a:t>
            </a:r>
            <a:r>
              <a:rPr lang="en" sz="19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GitHub</a:t>
            </a: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page to access PPTs and </a:t>
            </a:r>
            <a:r>
              <a:rPr lang="en" sz="19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notebooks discussed in each section.</a:t>
            </a:r>
            <a:endParaRPr sz="19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" sz="19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You can email us at </a:t>
            </a:r>
            <a:r>
              <a:rPr lang="en" sz="1900" dirty="0" err="1">
                <a:solidFill>
                  <a:srgbClr val="8900E1"/>
                </a:solidFill>
                <a:latin typeface="Arial"/>
                <a:ea typeface="Arial"/>
                <a:cs typeface="Arial"/>
                <a:sym typeface="Arial"/>
              </a:rPr>
              <a:t>datasciencebootcamp@nyu.edu</a:t>
            </a:r>
            <a:endParaRPr sz="1900" dirty="0">
              <a:solidFill>
                <a:srgbClr val="8900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28" name="Google Shape;128;p21">
            <a:extLst>
              <a:ext uri="{FF2B5EF4-FFF2-40B4-BE49-F238E27FC236}">
                <a16:creationId xmlns:a16="http://schemas.microsoft.com/office/drawing/2014/main" id="{68367921-C60F-455A-C9B5-D5AC02C21A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450" y="356850"/>
            <a:ext cx="401225" cy="39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65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Agenda</a:t>
            </a:r>
            <a:endParaRPr sz="3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46227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Why Python ?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Datatypes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Control Statements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Arial"/>
              <a:buChar char="➔"/>
            </a:pPr>
            <a:r>
              <a:rPr lang="en" sz="19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9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625" y="1039250"/>
            <a:ext cx="2593075" cy="3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use Python?</a:t>
            </a:r>
            <a:endParaRPr sz="30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666775"/>
            <a:ext cx="4241876" cy="22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572000" y="1103375"/>
            <a:ext cx="4813200" cy="3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Char char="★"/>
            </a:pPr>
            <a:r>
              <a:rPr lang="en" sz="1700" b="1">
                <a:solidFill>
                  <a:srgbClr val="8900E1"/>
                </a:solidFill>
              </a:rPr>
              <a:t>EASY</a:t>
            </a:r>
            <a:r>
              <a:rPr lang="en" sz="1700">
                <a:solidFill>
                  <a:srgbClr val="404040"/>
                </a:solidFill>
              </a:rPr>
              <a:t> to read, learn and write. It is a High Level language.</a:t>
            </a:r>
            <a:endParaRPr sz="1700">
              <a:solidFill>
                <a:srgbClr val="404040"/>
              </a:solidFill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>
                <a:solidFill>
                  <a:srgbClr val="404040"/>
                </a:solidFill>
              </a:rPr>
              <a:t>Its </a:t>
            </a:r>
            <a:r>
              <a:rPr lang="en" sz="1700" b="1">
                <a:solidFill>
                  <a:srgbClr val="8900E1"/>
                </a:solidFill>
              </a:rPr>
              <a:t>HIGHLY PRODUCTIVE </a:t>
            </a:r>
            <a:r>
              <a:rPr lang="en" sz="1700">
                <a:solidFill>
                  <a:srgbClr val="404040"/>
                </a:solidFill>
              </a:rPr>
              <a:t>– Much more concise and requires less time, effort and lines of code to perform the same operations.</a:t>
            </a:r>
            <a:endParaRPr sz="1700">
              <a:solidFill>
                <a:srgbClr val="404040"/>
              </a:solidFill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>
                <a:solidFill>
                  <a:srgbClr val="404040"/>
                </a:solidFill>
              </a:rPr>
              <a:t>It is slow </a:t>
            </a:r>
            <a:r>
              <a:rPr lang="en" sz="1700" u="sng">
                <a:solidFill>
                  <a:srgbClr val="404040"/>
                </a:solidFill>
              </a:rPr>
              <a:t>but</a:t>
            </a:r>
            <a:r>
              <a:rPr lang="en" sz="1700">
                <a:solidFill>
                  <a:srgbClr val="404040"/>
                </a:solidFill>
              </a:rPr>
              <a:t> </a:t>
            </a:r>
            <a:r>
              <a:rPr lang="en" sz="1700" b="1">
                <a:solidFill>
                  <a:srgbClr val="8900E1"/>
                </a:solidFill>
              </a:rPr>
              <a:t>Development Speed &gt;&gt; Execution Speed</a:t>
            </a:r>
            <a:endParaRPr sz="1700" b="1">
              <a:solidFill>
                <a:srgbClr val="8900E1"/>
              </a:solidFill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 b="1">
                <a:solidFill>
                  <a:srgbClr val="8900E1"/>
                </a:solidFill>
              </a:rPr>
              <a:t>Big Community </a:t>
            </a:r>
            <a:r>
              <a:rPr lang="en" sz="1700">
                <a:solidFill>
                  <a:srgbClr val="404040"/>
                </a:solidFill>
              </a:rPr>
              <a:t>– Rich set of standard libraries and frameworks for several purposes.</a:t>
            </a:r>
            <a:endParaRPr sz="170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387075" y="4691675"/>
            <a:ext cx="34815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Fun Fact : Python is written in C</a:t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l="24816" t="18124" r="22110" b="18479"/>
          <a:stretch/>
        </p:blipFill>
        <p:spPr>
          <a:xfrm>
            <a:off x="5028425" y="4550037"/>
            <a:ext cx="422750" cy="5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0" y="1346803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r>
              <a:rPr lang="en" sz="4000" dirty="0"/>
              <a:t>&amp;</a:t>
            </a:r>
            <a:r>
              <a:rPr lang="en" dirty="0"/>
              <a:t>A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297</Words>
  <Application>Microsoft Macintosh PowerPoint</Application>
  <PresentationFormat>On-screen Show (16:9)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</vt:lpstr>
      <vt:lpstr>Montserrat SemiBold</vt:lpstr>
      <vt:lpstr>Arial</vt:lpstr>
      <vt:lpstr>Frank Ruhl Libre</vt:lpstr>
      <vt:lpstr>Nunito</vt:lpstr>
      <vt:lpstr>NYU Elegant</vt:lpstr>
      <vt:lpstr>Data Science Bootcamp  Spring ’25</vt:lpstr>
      <vt:lpstr>Data Analyst</vt:lpstr>
      <vt:lpstr>PowerPoint Presentation</vt:lpstr>
      <vt:lpstr>Logistics</vt:lpstr>
      <vt:lpstr>Agenda</vt:lpstr>
      <vt:lpstr>Why use Python?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Chopra, Rohan (Intern)</cp:lastModifiedBy>
  <cp:revision>4</cp:revision>
  <dcterms:modified xsi:type="dcterms:W3CDTF">2025-02-26T12:41:09Z</dcterms:modified>
</cp:coreProperties>
</file>